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7" r:id="rId4"/>
  </p:sldMasterIdLst>
  <p:notesMasterIdLst>
    <p:notesMasterId r:id="rId28"/>
  </p:notesMasterIdLst>
  <p:handoutMasterIdLst>
    <p:handoutMasterId r:id="rId29"/>
  </p:handoutMasterIdLst>
  <p:sldIdLst>
    <p:sldId id="256" r:id="rId5"/>
    <p:sldId id="282" r:id="rId6"/>
    <p:sldId id="258" r:id="rId7"/>
    <p:sldId id="261" r:id="rId8"/>
    <p:sldId id="287" r:id="rId9"/>
    <p:sldId id="283" r:id="rId10"/>
    <p:sldId id="284" r:id="rId11"/>
    <p:sldId id="285" r:id="rId12"/>
    <p:sldId id="286" r:id="rId13"/>
    <p:sldId id="288" r:id="rId14"/>
    <p:sldId id="290" r:id="rId15"/>
    <p:sldId id="289" r:id="rId16"/>
    <p:sldId id="293" r:id="rId17"/>
    <p:sldId id="292" r:id="rId18"/>
    <p:sldId id="291" r:id="rId19"/>
    <p:sldId id="294" r:id="rId20"/>
    <p:sldId id="295" r:id="rId21"/>
    <p:sldId id="296" r:id="rId22"/>
    <p:sldId id="297" r:id="rId23"/>
    <p:sldId id="298" r:id="rId24"/>
    <p:sldId id="299" r:id="rId25"/>
    <p:sldId id="30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97978-E159-4BBA-BF86-B744480969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39A84F-8C04-41F1-AF55-6A5B743D0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2EC8A-8314-4A58-BD92-8132EC752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239CC-928E-4901-9D40-6F843910C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660E0-72FE-4765-881B-C7C3A5B36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111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02AFB-8B32-495D-838A-D0C78CDA1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7ACD9B-9A3B-4326-8525-E4FD32E51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4741D-782B-422D-98BA-616797700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E3EB6-B6CF-4731-B220-34CF2E1B5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3703B-9A9F-43DD-8231-661A4AE9F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263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DEB85E-A625-4936-9561-03763AF510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A8EFCC-75AF-4163-94B2-894F04668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DC0B4-4643-41C2-8F70-A6168A7B5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800E6-5E60-4102-AA08-E5E7E5D3C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22C86-0352-4776-B21D-F2A48745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86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139C4-5787-4C44-9031-EAF65C134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F8435-3F41-4AEF-A703-D3B71DC2A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7758D-BA82-485C-8091-D65DF0A21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F48BA-80EE-4F4B-B5BB-B505F1E0A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29C8E-D6C8-4B86-AAD0-946BB0F71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97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18406-93A4-4AC8-A59A-88F6319A7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1CE95-9922-4EA8-AF64-9B9FFD6B4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CF8FF-D5DD-4637-B200-ADC70ACD2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F04E1-A417-4BA3-9BE8-4A2C2809E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DD038-A0DC-47B8-A8F6-34F6098E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906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C20D-6C0B-4C63-AC1D-0914FA825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42A7F-B538-448D-BF89-5F05DD3A64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F4D28B-A3DC-4010-B6DF-1A4788BD5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EB92F-5CF6-4F27-92C8-398171B67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193D2-96F4-441B-A5DD-C1B283D4F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94A5F-C5A4-43E6-8240-A9C1689AE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110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D7050-E492-4341-8E61-052473A03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F96204-E317-408B-9BB8-F298F9C82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F0509-A5F6-46EB-A0A7-2A604DAB39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B4593D-2939-458A-8EF3-870B77822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33EDC1-875E-4381-8273-BFA56E955B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30FD69-E09C-48BE-A586-788B6B89D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0EB88B-3A1A-4BF2-AD59-13770BCBC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3C849-E203-4DEB-9BC4-F1911215E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90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95252-A4B0-4E79-BF81-89A0C98D6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EA36C1-A45D-4910-829B-635A536EA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F3C78-2351-405E-8AFD-D11EE5BEF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B64874-2FE7-4408-AB4F-5B95CBEA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520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1B923B-6F06-437D-8FF7-505CE62B4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D05038-AAC5-4C80-8925-0413C548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B640AF-40BB-459D-810D-706B45BAA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604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85F39-4D08-4CCD-9D5F-231AEC66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E0B7B-A063-4672-A1A6-690A658F2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34781-BD12-4DCC-B95E-425DC3BF7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07E2C4-D44F-4B6C-A6DE-45AFD50CF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7358FD-24BE-4647-B277-2039A4E8B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15C4A-FEF1-4E4A-9DFE-42A685400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580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87A68-461A-44A5-97AD-099DED147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AADA04-4398-4D8C-A81E-8941A77B7F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B6BDAE-CAE4-45E1-BF69-131519189E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1DC53-3145-4308-8BC9-58DD2C10B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17-Dec-19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DCD8D-C8C5-40EF-AD9D-5F71BD28A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385739-97E0-47F7-BD5F-DB986413A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44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B3F036-CF00-4CB3-96B6-DDC23F12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E989A-4AE9-4C47-A29D-61DCEC2BE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659A6-07AB-40CA-85B0-DAD997BDBB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17-Dec-19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96FE0-9F1C-4959-9288-D1E160ECDD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D50F7-8D50-4DF4-B2D6-499E40C78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988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29388"/>
            <a:ext cx="9144000" cy="3249117"/>
          </a:xfrm>
        </p:spPr>
        <p:txBody>
          <a:bodyPr>
            <a:normAutofit/>
          </a:bodyPr>
          <a:lstStyle/>
          <a:p>
            <a:r>
              <a:rPr lang="en-US" sz="8800" dirty="0">
                <a:latin typeface="Rockwell" panose="02060603020205020403" pitchFamily="18" charset="0"/>
              </a:rPr>
              <a:t>Appium</a:t>
            </a:r>
            <a:br>
              <a:rPr lang="en-US" sz="8800" dirty="0">
                <a:latin typeface="Rockwell" panose="02060603020205020403" pitchFamily="18" charset="0"/>
              </a:rPr>
            </a:br>
            <a:r>
              <a:rPr lang="en-US" sz="5400" dirty="0">
                <a:latin typeface="Rockwell" panose="02060603020205020403" pitchFamily="18" charset="0"/>
              </a:rPr>
              <a:t>”Studio”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11579"/>
            <a:ext cx="9144000" cy="191703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Presented By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February team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Presented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To: Dr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Ahmed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Sobieh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Eng. Lydia Wahid and CMP 2020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828A0E1-AFCF-442E-B2C5-0DDB2F47CB4F}"/>
              </a:ext>
            </a:extLst>
          </p:cNvPr>
          <p:cNvSpPr txBox="1">
            <a:spLocks/>
          </p:cNvSpPr>
          <p:nvPr/>
        </p:nvSpPr>
        <p:spPr>
          <a:xfrm>
            <a:off x="4888127" y="5881795"/>
            <a:ext cx="2415746" cy="44681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Date: 18/12/2019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Log/Code Area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place where you could see the 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commands as a code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different programming languages and you also see the 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running process log of a test script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44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Log/Code Area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AE464E-3600-4668-9001-EE6B1094DEEC}"/>
              </a:ext>
            </a:extLst>
          </p:cNvPr>
          <p:cNvPicPr/>
          <p:nvPr/>
        </p:nvPicPr>
        <p:blipFill rotWithShape="1">
          <a:blip r:embed="rId3"/>
          <a:srcRect b="33323"/>
          <a:stretch/>
        </p:blipFill>
        <p:spPr>
          <a:xfrm>
            <a:off x="838201" y="2342148"/>
            <a:ext cx="10515600" cy="4426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703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Log/Code Area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 Section</a:t>
            </a:r>
          </a:p>
          <a:p>
            <a:pPr lvl="1">
              <a:lnSpc>
                <a:spcPct val="120000"/>
              </a:lnSpc>
            </a:pPr>
            <a:r>
              <a:rPr lang="en-US" sz="27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can see here all the process of the test script.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4D7CE6-4C16-4301-8A81-7E325C92D7D4}"/>
              </a:ext>
            </a:extLst>
          </p:cNvPr>
          <p:cNvPicPr/>
          <p:nvPr/>
        </p:nvPicPr>
        <p:blipFill rotWithShape="1">
          <a:blip r:embed="rId3"/>
          <a:srcRect b="28731"/>
          <a:stretch/>
        </p:blipFill>
        <p:spPr>
          <a:xfrm>
            <a:off x="838200" y="3016251"/>
            <a:ext cx="10515600" cy="378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965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Tool Components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11007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Area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Tool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Command Section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Property/Value section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Log/Code Area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Section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 Section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Devices Area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 Area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en-US" sz="26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954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Devices Area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048C63-F3C4-4ABF-9D0D-87413F32492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626" y="2365626"/>
            <a:ext cx="7904748" cy="32811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95389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Devices Area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 device: reflect the screen of your device.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new Device: add new mobile to the device area.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Delete a Device: remove a device from the device area.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Edit a device setting: change the resolution and quality of the streaming.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 a mobile from the cloud: this feature has been stopped.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721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Tool Components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11007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Area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Tool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Command Section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Property/Value section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Log/Code Area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Section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 Section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Devices Area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 Area</a:t>
            </a:r>
            <a:endParaRPr lang="en-US" sz="22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en-US" sz="26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873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Application Area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4603"/>
            <a:ext cx="10515600" cy="5167312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Install the app on Appium.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Launch the app on the device.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Close the App.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Clear the Data of the app on the device.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Uninstall the App.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Delete the App.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 the app to Appium.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Info about the App.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Apps installed on Appium.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Install: install the app before the test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 Reset: don’t clear application data before the test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Instrument: instrument the application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0C4D80-016F-4F3B-A074-DC85F809BA9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1242" y="365125"/>
            <a:ext cx="4695144" cy="51426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18019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This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6433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Tool Works ?</a:t>
            </a:r>
          </a:p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 Components</a:t>
            </a:r>
          </a:p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Reports</a:t>
            </a:r>
          </a:p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Running Test Script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600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Test Reports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Tests Report Summary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79AF48-A350-4C49-AAFB-DA6EEF0A74B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77907" y="2411594"/>
            <a:ext cx="9836185" cy="43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805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What is it ?!</a:t>
            </a:r>
            <a:endParaRPr lang="en-US" sz="4400" dirty="0">
              <a:latin typeface="Rockwell" panose="020606030202050204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Appium</a:t>
            </a:r>
            <a:endParaRPr lang="en-US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 source test automation framework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for use with native, hybrid and mobile web apps.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It’s GUI Testing tool.</a:t>
            </a:r>
          </a:p>
          <a:p>
            <a:pPr marL="457200" lvl="1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32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Appium Studio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IDE created by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Experitest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designed for mobile test automation development and execution, It’s a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Wrapper for Appium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97621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4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Test Reports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Execution Summary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56A5E0-2D9F-47DC-A96E-37A2B1668F2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52863" y="2206040"/>
            <a:ext cx="8486274" cy="446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099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This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6433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Tool Works ?</a:t>
            </a:r>
          </a:p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 Components</a:t>
            </a:r>
          </a:p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Reports</a:t>
            </a:r>
          </a:p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Running Test Script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807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Running Test Script</a:t>
            </a:r>
          </a:p>
        </p:txBody>
      </p:sp>
      <p:pic>
        <p:nvPicPr>
          <p:cNvPr id="5" name="successfull test ">
            <a:hlinkClick r:id="" action="ppaction://media"/>
            <a:extLst>
              <a:ext uri="{FF2B5EF4-FFF2-40B4-BE49-F238E27FC236}">
                <a16:creationId xmlns:a16="http://schemas.microsoft.com/office/drawing/2014/main" id="{E3C78735-BBF8-4E57-9E89-726F316F48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3150" y="1457156"/>
            <a:ext cx="9505700" cy="5347061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33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0342" y="2766218"/>
            <a:ext cx="4311315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Any Questions ?</a:t>
            </a:r>
            <a:endParaRPr lang="en-US" sz="4400" dirty="0">
              <a:latin typeface="Rockwell" panose="02060603020205020403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36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This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6433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Tool </a:t>
            </a:r>
            <a:r>
              <a:rPr lang="en-US" sz="2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Works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?</a:t>
            </a:r>
          </a:p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Tool </a:t>
            </a:r>
            <a:r>
              <a:rPr lang="en-US" sz="2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Components</a:t>
            </a:r>
          </a:p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</a:t>
            </a:r>
            <a:r>
              <a:rPr lang="en-US" sz="2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Reports</a:t>
            </a:r>
          </a:p>
          <a:p>
            <a:pPr>
              <a:lnSpc>
                <a:spcPct val="100000"/>
              </a:lnSpc>
              <a:spcBef>
                <a:spcPts val="1500"/>
              </a:spcBef>
            </a:pPr>
            <a:r>
              <a:rPr lang="en-US" sz="2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Running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Test Script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How Tool Works</a:t>
            </a:r>
            <a:endParaRPr lang="en-US" sz="4400" dirty="0">
              <a:latin typeface="Rockwell" panose="020606030202050204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7958" y="2899611"/>
            <a:ext cx="9176083" cy="1325563"/>
          </a:xfrm>
        </p:spPr>
        <p:txBody>
          <a:bodyPr>
            <a:noAutofit/>
          </a:bodyPr>
          <a:lstStyle/>
          <a:p>
            <a:pPr marL="457200" lvl="1" indent="0">
              <a:lnSpc>
                <a:spcPct val="200000"/>
              </a:lnSpc>
              <a:buClr>
                <a:schemeClr val="tx1"/>
              </a:buClr>
              <a:buNone/>
            </a:pPr>
            <a:r>
              <a:rPr lang="en-US" sz="4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Record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</a:t>
            </a:r>
            <a:r>
              <a:rPr lang="en-US" sz="4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Edit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</a:t>
            </a:r>
            <a:r>
              <a:rPr lang="en-US" sz="4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Execute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</a:t>
            </a:r>
            <a:r>
              <a:rPr lang="en-US" sz="40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Report</a:t>
            </a:r>
            <a:endParaRPr lang="en-US" sz="40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1" indent="0">
              <a:lnSpc>
                <a:spcPct val="200000"/>
              </a:lnSpc>
              <a:buClr>
                <a:schemeClr val="tx1"/>
              </a:buClr>
              <a:buNone/>
            </a:pPr>
            <a:endParaRPr lang="en-US" sz="40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lvl="1" indent="0">
              <a:lnSpc>
                <a:spcPct val="200000"/>
              </a:lnSpc>
              <a:buClr>
                <a:schemeClr val="tx1"/>
              </a:buClr>
              <a:buNone/>
            </a:pPr>
            <a:endParaRPr lang="en-US" sz="40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Tool Components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11007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Area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Tool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Command Section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Property/Value section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Log/Code Area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Section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 Section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Devices Area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 Area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en-US" sz="26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459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Test Area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Tool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Record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start recording test.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 Test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add new Test.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Previous Tests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see your last 7 tests.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Save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save current Test.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Undo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Redo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Continue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start test from </a:t>
            </a:r>
            <a:r>
              <a:rPr lang="en-US" sz="22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current state of the program.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Start from the beginning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22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run the test from the beginning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the program.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Stop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stop test.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Report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6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D5FF94-140E-4191-B86A-ECC93850C61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690" y="1353042"/>
            <a:ext cx="6966403" cy="9363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1593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Test Area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Command Section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 element in the view (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textview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with a hint of “username and write in that “r”.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Click enter on the app.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Send “1” in the next field.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D09C6B-0F17-44F4-8E77-EB1D14CE3BB7}"/>
              </a:ext>
            </a:extLst>
          </p:cNvPr>
          <p:cNvPicPr/>
          <p:nvPr/>
        </p:nvPicPr>
        <p:blipFill rotWithShape="1">
          <a:blip r:embed="rId3"/>
          <a:srcRect b="40606"/>
          <a:stretch/>
        </p:blipFill>
        <p:spPr>
          <a:xfrm>
            <a:off x="2390274" y="4145588"/>
            <a:ext cx="7384792" cy="215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724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</a:rPr>
              <a:t>Test Area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31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Property/Value Section</a:t>
            </a:r>
          </a:p>
          <a:p>
            <a:pPr lvl="1"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Each command has a property or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more and a value to it.</a:t>
            </a:r>
          </a:p>
          <a:p>
            <a:pPr lvl="1">
              <a:lnSpc>
                <a:spcPct val="100000"/>
              </a:lnSpc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xpath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=&gt; this is a unique identifier 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of a view that we want to get inside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the current layout.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6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C23F9B-0927-47D8-9745-F9605AF1AA9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89559" y="1402752"/>
            <a:ext cx="512828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865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Tool Components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FEC5A-B714-4B67-BAB7-3FC2F7EC3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11007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Area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Tool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Command Section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Property/Value section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Log/Code Area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Section</a:t>
            </a:r>
          </a:p>
          <a:p>
            <a:pPr lvl="1">
              <a:lnSpc>
                <a:spcPct val="120000"/>
              </a:lnSpc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 Section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Devices Area</a:t>
            </a:r>
          </a:p>
          <a:p>
            <a:pPr>
              <a:lnSpc>
                <a:spcPct val="120000"/>
              </a:lnSpc>
            </a:pPr>
            <a:r>
              <a:rPr lang="en-US" sz="2600" dirty="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 Area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en-US" sz="2600" dirty="0">
              <a:solidFill>
                <a:schemeClr val="tx1">
                  <a:lumMod val="95000"/>
                  <a:lumOff val="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9EF7-2A8D-459B-949F-3625FEB3E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174" y="88912"/>
            <a:ext cx="1051212" cy="136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981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866CFD-F94E-4AE5-ACEA-86FEC0F48A1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590</Words>
  <Application>Microsoft Office PowerPoint</Application>
  <PresentationFormat>Widescreen</PresentationFormat>
  <Paragraphs>128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Rockwell</vt:lpstr>
      <vt:lpstr>Tahoma</vt:lpstr>
      <vt:lpstr>Office Theme</vt:lpstr>
      <vt:lpstr>Appium ”Studio”</vt:lpstr>
      <vt:lpstr>What is it ?!</vt:lpstr>
      <vt:lpstr>This talk</vt:lpstr>
      <vt:lpstr>How Tool Works</vt:lpstr>
      <vt:lpstr>Tool Components</vt:lpstr>
      <vt:lpstr>Test Area</vt:lpstr>
      <vt:lpstr>Test Area</vt:lpstr>
      <vt:lpstr>Test Area</vt:lpstr>
      <vt:lpstr>Tool Components</vt:lpstr>
      <vt:lpstr>Log/Code Area</vt:lpstr>
      <vt:lpstr>Log/Code Area</vt:lpstr>
      <vt:lpstr>Log/Code Area</vt:lpstr>
      <vt:lpstr>Tool Components</vt:lpstr>
      <vt:lpstr>Devices Area</vt:lpstr>
      <vt:lpstr>Devices Area</vt:lpstr>
      <vt:lpstr>Tool Components</vt:lpstr>
      <vt:lpstr>Application Area</vt:lpstr>
      <vt:lpstr>This talk</vt:lpstr>
      <vt:lpstr>Test Reports</vt:lpstr>
      <vt:lpstr>Test Reports</vt:lpstr>
      <vt:lpstr>This talk</vt:lpstr>
      <vt:lpstr>Running Test Script</vt:lpstr>
      <vt:lpstr>Any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2019-12-08T10:59:36Z</dcterms:created>
  <dcterms:modified xsi:type="dcterms:W3CDTF">2019-12-17T14:22:25Z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